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5" name="Shape 9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Úvodní snímek -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7" descr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522" y="435829"/>
            <a:ext cx="6408163" cy="198112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Kliknutím vložíte název programu."/>
          <p:cNvSpPr txBox="1">
            <a:spLocks noGrp="1"/>
          </p:cNvSpPr>
          <p:nvPr>
            <p:ph type="title" hasCustomPrompt="1"/>
          </p:nvPr>
        </p:nvSpPr>
        <p:spPr>
          <a:xfrm>
            <a:off x="2554807" y="3468466"/>
            <a:ext cx="8353987" cy="1518964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Kliknutím vložíte název programu.</a:t>
            </a:r>
          </a:p>
        </p:txBody>
      </p:sp>
      <p:sp>
        <p:nvSpPr>
          <p:cNvPr id="14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554806" y="2805732"/>
            <a:ext cx="8353987" cy="521446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2400">
                <a:solidFill>
                  <a:srgbClr val="D22D40"/>
                </a:solidFill>
              </a:defRPr>
            </a:lvl1pPr>
            <a:lvl2pPr marL="685800" indent="-228600">
              <a:buClrTx/>
              <a:buSzPct val="100000"/>
              <a:buFontTx/>
              <a:buChar char="•"/>
              <a:defRPr sz="2400">
                <a:solidFill>
                  <a:srgbClr val="D22D40"/>
                </a:solidFill>
              </a:defRPr>
            </a:lvl2pPr>
            <a:lvl3pPr marL="1188719" indent="-274319">
              <a:buClrTx/>
              <a:defRPr sz="2400">
                <a:solidFill>
                  <a:srgbClr val="D22D40"/>
                </a:solidFill>
              </a:defRPr>
            </a:lvl3pPr>
            <a:lvl4pPr marL="1676400" indent="-304800">
              <a:buClrTx/>
              <a:defRPr sz="2400">
                <a:solidFill>
                  <a:srgbClr val="D22D40"/>
                </a:solidFill>
              </a:defRPr>
            </a:lvl4pPr>
            <a:lvl5pPr marL="2133600" indent="-304800">
              <a:buClrTx/>
              <a:defRPr sz="2400">
                <a:solidFill>
                  <a:srgbClr val="D22D40"/>
                </a:solidFill>
              </a:defRPr>
            </a:lvl5pPr>
          </a:lstStyle>
          <a:p>
            <a:r>
              <a:t>Kliknutím vložíte název základní součásti.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pic>
        <p:nvPicPr>
          <p:cNvPr id="15" name="Obrázek 3" descr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31" y="5396615"/>
            <a:ext cx="8415334" cy="1221984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Kliknutím vložíte nadpis.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Kliknutím vložíte nadpis.</a:t>
            </a:r>
          </a:p>
        </p:txBody>
      </p:sp>
      <p:sp>
        <p:nvSpPr>
          <p:cNvPr id="24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Kliknutím vložíte text.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Kliknutím vložíte nadpis.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Kliknutím vložíte nadpis.</a:t>
            </a:r>
          </a:p>
        </p:txBody>
      </p:sp>
      <p:sp>
        <p:nvSpPr>
          <p:cNvPr id="33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xfrm>
            <a:off x="838200" y="1836738"/>
            <a:ext cx="10515600" cy="4305301"/>
          </a:xfrm>
          <a:prstGeom prst="rect">
            <a:avLst/>
          </a:prstGeom>
        </p:spPr>
        <p:txBody>
          <a:bodyPr/>
          <a:lstStyle>
            <a:lvl1pPr>
              <a:buClr>
                <a:srgbClr val="D22C40"/>
              </a:buClr>
            </a:lvl1pPr>
            <a:lvl2pPr marL="723900" indent="-266700">
              <a:buClr>
                <a:srgbClr val="D22C40"/>
              </a:buClr>
              <a:buSzPct val="100000"/>
              <a:buFontTx/>
              <a:buChar char="•"/>
            </a:lvl2pPr>
            <a:lvl3pPr>
              <a:buClr>
                <a:srgbClr val="D22C40"/>
              </a:buClr>
            </a:lvl3pPr>
            <a:lvl4pPr>
              <a:buClr>
                <a:srgbClr val="D22C40"/>
              </a:buClr>
            </a:lvl4pPr>
            <a:lvl5pPr>
              <a:buClr>
                <a:srgbClr val="D22C40"/>
              </a:buClr>
            </a:lvl5pPr>
          </a:lstStyle>
          <a:p>
            <a:r>
              <a:t>Kliknutím vložíte text.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Kliknutím vložíte nadpis.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Kliknutím vložíte nadpis.</a:t>
            </a:r>
          </a:p>
        </p:txBody>
      </p:sp>
      <p:sp>
        <p:nvSpPr>
          <p:cNvPr id="42" name="Уровень текста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2pPr marL="723900" indent="-266700">
              <a:buSzPct val="100000"/>
              <a:buFontTx/>
              <a:buChar char="•"/>
            </a:lvl2pPr>
          </a:lstStyle>
          <a:p>
            <a:r>
              <a:t>Kliknutím vložíte text.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Kliknutím vložíte nadpis."/>
          <p:cNvSpPr txBox="1">
            <a:spLocks noGrp="1"/>
          </p:cNvSpPr>
          <p:nvPr>
            <p:ph type="title" hasCustomPrompt="1"/>
          </p:nvPr>
        </p:nvSpPr>
        <p:spPr>
          <a:xfrm>
            <a:off x="839787" y="365125"/>
            <a:ext cx="10515601" cy="1149351"/>
          </a:xfrm>
          <a:prstGeom prst="rect">
            <a:avLst/>
          </a:prstGeom>
        </p:spPr>
        <p:txBody>
          <a:bodyPr/>
          <a:lstStyle/>
          <a:p>
            <a:r>
              <a:t>Kliknutím vložíte nadpis.</a:t>
            </a:r>
          </a:p>
        </p:txBody>
      </p:sp>
      <p:sp>
        <p:nvSpPr>
          <p:cNvPr id="51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</a:lvl1pPr>
            <a:lvl2pPr>
              <a:buClrTx/>
              <a:buFontTx/>
            </a:lvl2pPr>
            <a:lvl3pPr marL="0" indent="914400">
              <a:buClrTx/>
              <a:buSzTx/>
              <a:buNone/>
            </a:lvl3pPr>
            <a:lvl4pPr marL="0" indent="1371600">
              <a:buClrTx/>
              <a:buSzTx/>
              <a:buNone/>
            </a:lvl4pPr>
            <a:lvl5pPr marL="0" indent="1828800">
              <a:buClrTx/>
              <a:buSzTx/>
              <a:buNone/>
            </a:lvl5pPr>
          </a:lstStyle>
          <a:p>
            <a:r>
              <a:t>Kliknutím vložíte text.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2" name="Zástupný symbol pro text 4"/>
          <p:cNvSpPr>
            <a:spLocks noGrp="1"/>
          </p:cNvSpPr>
          <p:nvPr>
            <p:ph type="body" sz="quarter" idx="21" hasCustomPrompt="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</a:lvl1pPr>
          </a:lstStyle>
          <a:p>
            <a:r>
              <a:t>Kliknutím vložíte text.</a:t>
            </a:r>
          </a:p>
        </p:txBody>
      </p:sp>
      <p:sp>
        <p:nvSpPr>
          <p:cNvPr id="53" name="Přímá spojnice 9"/>
          <p:cNvSpPr/>
          <p:nvPr/>
        </p:nvSpPr>
        <p:spPr>
          <a:xfrm>
            <a:off x="838200" y="1606868"/>
            <a:ext cx="10515601" cy="1"/>
          </a:xfrm>
          <a:prstGeom prst="line">
            <a:avLst/>
          </a:prstGeom>
          <a:ln>
            <a:solidFill>
              <a:srgbClr val="D22D4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Kliknutím vložíte nadpis.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Kliknutím vložíte nadpis.</a:t>
            </a:r>
          </a:p>
        </p:txBody>
      </p:sp>
      <p:sp>
        <p:nvSpPr>
          <p:cNvPr id="6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Kliknutím vložíte nadpis."/>
          <p:cNvSpPr txBox="1">
            <a:spLocks noGrp="1"/>
          </p:cNvSpPr>
          <p:nvPr>
            <p:ph type="title" hasCustomPrompt="1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D22D40"/>
                </a:solidFill>
              </a:defRPr>
            </a:lvl1pPr>
          </a:lstStyle>
          <a:p>
            <a:r>
              <a:t>Kliknutím vložíte nadpis.</a:t>
            </a:r>
          </a:p>
        </p:txBody>
      </p:sp>
      <p:sp>
        <p:nvSpPr>
          <p:cNvPr id="77" name="Уровень текста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5067300" y="457200"/>
            <a:ext cx="6172200" cy="5411788"/>
          </a:xfrm>
          <a:prstGeom prst="rect">
            <a:avLst/>
          </a:prstGeom>
        </p:spPr>
        <p:txBody>
          <a:bodyPr/>
          <a:lstStyle>
            <a:lvl1pPr marL="457200" indent="-457200">
              <a:defRPr sz="3200"/>
            </a:lvl1pPr>
            <a:lvl2pPr marL="718457" indent="-261257">
              <a:buSzPct val="100000"/>
              <a:buFontTx/>
              <a:buChar char="•"/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Kliknutím vložíte text.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8" name="Zástupný symbol pro text 3"/>
          <p:cNvSpPr>
            <a:spLocks noGrp="1"/>
          </p:cNvSpPr>
          <p:nvPr>
            <p:ph type="body" sz="quarter" idx="21" hasCustomPrompt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1600"/>
            </a:lvl1pPr>
          </a:lstStyle>
          <a:p>
            <a:r>
              <a:t>Kliknutím vložíte text.</a:t>
            </a:r>
          </a:p>
        </p:txBody>
      </p:sp>
      <p:sp>
        <p:nvSpPr>
          <p:cNvPr id="7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Zástupný symbol obrázku 2"/>
          <p:cNvSpPr>
            <a:spLocks noGrp="1"/>
          </p:cNvSpPr>
          <p:nvPr>
            <p:ph type="pic" sz="half" idx="21"/>
          </p:nvPr>
        </p:nvSpPr>
        <p:spPr>
          <a:xfrm>
            <a:off x="2881947" y="309245"/>
            <a:ext cx="6172201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7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881947" y="5298619"/>
            <a:ext cx="6172201" cy="568781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1800"/>
            </a:lvl1pPr>
            <a:lvl2pPr marL="628650" indent="-171450">
              <a:buClrTx/>
              <a:buSzPct val="100000"/>
              <a:buFontTx/>
              <a:buChar char="•"/>
              <a:defRPr sz="1800"/>
            </a:lvl2pPr>
            <a:lvl3pPr marL="1120139" indent="-205739">
              <a:buClrTx/>
              <a:defRPr sz="1800"/>
            </a:lvl3pPr>
            <a:lvl4pPr marL="1600200" indent="-228600">
              <a:buClrTx/>
              <a:defRPr sz="1800"/>
            </a:lvl4pPr>
            <a:lvl5pPr marL="2057400" indent="-228600">
              <a:buClrTx/>
              <a:defRPr sz="1800"/>
            </a:lvl5pPr>
          </a:lstStyle>
          <a:p>
            <a:r>
              <a:t>Kliknutím vložíte text.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liknutím vložíte nadpis."/>
          <p:cNvSpPr txBox="1"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Kliknutím vložíte nadpis.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Kliknutím vložíte text.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Přímá spojnice 10"/>
          <p:cNvSpPr/>
          <p:nvPr/>
        </p:nvSpPr>
        <p:spPr>
          <a:xfrm>
            <a:off x="838200" y="1751647"/>
            <a:ext cx="10515601" cy="1"/>
          </a:xfrm>
          <a:prstGeom prst="line">
            <a:avLst/>
          </a:prstGeom>
          <a:ln>
            <a:solidFill>
              <a:srgbClr val="D22D4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58413" cy="350662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D22C4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D22D40"/>
        </a:buClr>
        <a:buSzPct val="100000"/>
        <a:buFontTx/>
        <a:buChar char="▪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4572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D22D40"/>
        </a:buClr>
        <a:buSzTx/>
        <a:buFont typeface="Wingdings"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D22D40"/>
        </a:buClr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D22D40"/>
        </a:buClr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D22D40"/>
        </a:buClr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D22D40"/>
        </a:buClr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D22D40"/>
        </a:buClr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D22D40"/>
        </a:buClr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D22D40"/>
        </a:buClr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kirill.sokolov@ff.cuni.cz" TargetMode="External"/><Relationship Id="rId2" Type="http://schemas.openxmlformats.org/officeDocument/2006/relationships/hyperlink" Target="https://www.ff.cuni.cz/home/applicant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.me/kirillvladimirovichsokolov" TargetMode="External"/><Relationship Id="rId5" Type="http://schemas.openxmlformats.org/officeDocument/2006/relationships/hyperlink" Target="https://www.instagram.com/kiryasokolovv/" TargetMode="External"/><Relationship Id="rId4" Type="http://schemas.openxmlformats.org/officeDocument/2006/relationships/hyperlink" Target="https://www.facebook.com/kirillvladimirovichsokol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ves.ff.cuni.cz/cs/" TargetMode="External"/><Relationship Id="rId2" Type="http://schemas.openxmlformats.org/officeDocument/2006/relationships/hyperlink" Target="https://cbn.ff.cuni.cz/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sv.cuni.cz/" TargetMode="External"/><Relationship Id="rId2" Type="http://schemas.openxmlformats.org/officeDocument/2006/relationships/hyperlink" Target="https://nemtsovfund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f.cuni.cz/studium/studium-v-zahranici/zahranicni-vymenne-programy/llp-erasmus/" TargetMode="External"/><Relationship Id="rId2" Type="http://schemas.openxmlformats.org/officeDocument/2006/relationships/hyperlink" Target="https://www.ff.cuni.cz/studium/studium-v-zahranici/zahranicni-vymenne-program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rasmus.ff.cuni.cz/Home/Outgoin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Nadpis 8"/>
          <p:cNvSpPr txBox="1">
            <a:spLocks noGrp="1"/>
          </p:cNvSpPr>
          <p:nvPr>
            <p:ph type="title"/>
          </p:nvPr>
        </p:nvSpPr>
        <p:spPr>
          <a:xfrm>
            <a:off x="2554806" y="3468466"/>
            <a:ext cx="8353988" cy="1518963"/>
          </a:xfrm>
          <a:prstGeom prst="rect">
            <a:avLst/>
          </a:prstGeom>
        </p:spPr>
        <p:txBody>
          <a:bodyPr/>
          <a:lstStyle/>
          <a:p>
            <a:pPr>
              <a:defRPr sz="32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dirty="0" err="1"/>
              <a:t>Российские</a:t>
            </a:r>
            <a:r>
              <a:rPr dirty="0"/>
              <a:t> </a:t>
            </a:r>
            <a:r>
              <a:rPr dirty="0" err="1"/>
              <a:t>исследования</a:t>
            </a:r>
            <a:r>
              <a:rPr dirty="0"/>
              <a:t> (</a:t>
            </a:r>
            <a:r>
              <a:rPr dirty="0" err="1"/>
              <a:t>образовательная</a:t>
            </a:r>
            <a:r>
              <a:rPr dirty="0"/>
              <a:t> </a:t>
            </a:r>
            <a:r>
              <a:rPr dirty="0" err="1"/>
              <a:t>программа</a:t>
            </a:r>
            <a:r>
              <a:rPr dirty="0"/>
              <a:t> </a:t>
            </a:r>
            <a:r>
              <a:rPr dirty="0" err="1"/>
              <a:t>имени</a:t>
            </a:r>
            <a:r>
              <a:rPr dirty="0"/>
              <a:t> </a:t>
            </a:r>
            <a:r>
              <a:rPr dirty="0" err="1"/>
              <a:t>Бориса</a:t>
            </a:r>
            <a:r>
              <a:rPr dirty="0"/>
              <a:t> </a:t>
            </a:r>
            <a:r>
              <a:rPr dirty="0" err="1"/>
              <a:t>Немцова</a:t>
            </a:r>
            <a:r>
              <a:rPr dirty="0"/>
              <a:t>)</a:t>
            </a:r>
          </a:p>
        </p:txBody>
      </p:sp>
      <p:sp>
        <p:nvSpPr>
          <p:cNvPr id="98" name="Zástupný symbol pro text 10"/>
          <p:cNvSpPr txBox="1">
            <a:spLocks noGrp="1"/>
          </p:cNvSpPr>
          <p:nvPr>
            <p:ph type="body" sz="quarter" idx="1"/>
          </p:nvPr>
        </p:nvSpPr>
        <p:spPr>
          <a:xfrm>
            <a:off x="2554805" y="2805732"/>
            <a:ext cx="8353988" cy="521446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Институт</a:t>
            </a:r>
            <a:r>
              <a:rPr dirty="0"/>
              <a:t> </a:t>
            </a:r>
            <a:r>
              <a:rPr dirty="0" err="1"/>
              <a:t>восточноевропейских</a:t>
            </a:r>
            <a:r>
              <a:rPr dirty="0"/>
              <a:t> </a:t>
            </a:r>
            <a:r>
              <a:rPr dirty="0" err="1"/>
              <a:t>исследований</a:t>
            </a:r>
            <a:r>
              <a:rPr dirty="0"/>
              <a:t> 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Nadpis 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наши выпускники</a:t>
            </a:r>
          </a:p>
        </p:txBody>
      </p:sp>
      <p:sp>
        <p:nvSpPr>
          <p:cNvPr id="122" name="Zástupný symbol pro obsah 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>
              <a:defRPr sz="2100"/>
            </a:pPr>
            <a:r>
              <a:t>выпускник </a:t>
            </a:r>
          </a:p>
          <a:p>
            <a:pPr>
              <a:buChar char="-"/>
              <a:defRPr sz="2100"/>
            </a:pPr>
            <a:r>
              <a:t>сможет самостоятельно анализировать изменения, происходящие в российском обществе, внешней политике, экономике, журналистике, медиапространстве и политико-конституционной системе с 1991 года по настоящее время в международном контексте</a:t>
            </a:r>
          </a:p>
          <a:p>
            <a:pPr>
              <a:buChar char="-"/>
              <a:defRPr sz="2100"/>
            </a:pPr>
            <a:r>
              <a:t>будет обладать умением критически работать с информационными ресурсами</a:t>
            </a:r>
          </a:p>
          <a:p>
            <a:pPr>
              <a:buChar char="-"/>
              <a:defRPr sz="2100"/>
            </a:pPr>
            <a:r>
              <a:t>будет знаком с соответствующей новейшей научной литературой и методологическими подходами</a:t>
            </a:r>
          </a:p>
          <a:p>
            <a:pPr>
              <a:buChar char="-"/>
              <a:defRPr sz="2100"/>
            </a:pPr>
            <a:r>
              <a:t>будет готов далее продолжить постдипломное обучение по русско- и англоязычным программам аспирантуры, ориентированным на изучение России и Восточной Европы с соответствующей методологической базой (особенно история, политология, социология)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Nadpis 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наши выпускники</a:t>
            </a:r>
          </a:p>
        </p:txBody>
      </p:sp>
      <p:sp>
        <p:nvSpPr>
          <p:cNvPr id="125" name="Zástupný symbol pro obsah 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2300"/>
            </a:pPr>
            <a:r>
              <a:rPr sz="2700" dirty="0" err="1"/>
              <a:t>применение</a:t>
            </a:r>
            <a:r>
              <a:rPr sz="2700" dirty="0"/>
              <a:t> </a:t>
            </a:r>
            <a:r>
              <a:rPr sz="2700" dirty="0" err="1"/>
              <a:t>знаний</a:t>
            </a:r>
            <a:r>
              <a:rPr sz="2700" dirty="0"/>
              <a:t> и </a:t>
            </a:r>
            <a:r>
              <a:rPr sz="2700" dirty="0" err="1"/>
              <a:t>умений</a:t>
            </a:r>
            <a:endParaRPr sz="2700" dirty="0"/>
          </a:p>
          <a:p>
            <a:pPr>
              <a:buChar char="-"/>
              <a:defRPr sz="2300"/>
            </a:pPr>
            <a:r>
              <a:rPr lang="ru-RU" sz="2700" dirty="0"/>
              <a:t>международные коммерческие и некоммерческие организации</a:t>
            </a:r>
            <a:endParaRPr lang="cs-CZ" sz="2700" dirty="0"/>
          </a:p>
          <a:p>
            <a:pPr>
              <a:buChar char="-"/>
              <a:defRPr sz="2300"/>
            </a:pPr>
            <a:r>
              <a:rPr sz="2700" dirty="0" err="1"/>
              <a:t>сфера</a:t>
            </a:r>
            <a:r>
              <a:rPr sz="2700" dirty="0"/>
              <a:t> </a:t>
            </a:r>
            <a:r>
              <a:rPr sz="2700" dirty="0" err="1"/>
              <a:t>экономических</a:t>
            </a:r>
            <a:r>
              <a:rPr sz="2700" dirty="0"/>
              <a:t> </a:t>
            </a:r>
            <a:r>
              <a:rPr sz="2700" dirty="0" err="1"/>
              <a:t>отношений</a:t>
            </a:r>
            <a:r>
              <a:rPr sz="2700" dirty="0"/>
              <a:t> и </a:t>
            </a:r>
            <a:r>
              <a:rPr sz="2700" dirty="0" err="1"/>
              <a:t>туризма</a:t>
            </a:r>
            <a:endParaRPr sz="2700" dirty="0"/>
          </a:p>
          <a:p>
            <a:pPr>
              <a:buChar char="-"/>
              <a:defRPr sz="2300"/>
            </a:pPr>
            <a:r>
              <a:rPr sz="2700" dirty="0" err="1"/>
              <a:t>традиционные</a:t>
            </a:r>
            <a:r>
              <a:rPr sz="2700" dirty="0"/>
              <a:t> и </a:t>
            </a:r>
            <a:r>
              <a:rPr sz="2700" dirty="0" err="1"/>
              <a:t>новые</a:t>
            </a:r>
            <a:r>
              <a:rPr sz="2700" dirty="0"/>
              <a:t> СМИ</a:t>
            </a:r>
          </a:p>
          <a:p>
            <a:pPr>
              <a:buChar char="-"/>
              <a:defRPr sz="2300"/>
            </a:pPr>
            <a:r>
              <a:rPr sz="2700" dirty="0" err="1"/>
              <a:t>международные</a:t>
            </a:r>
            <a:r>
              <a:rPr sz="2700" dirty="0"/>
              <a:t> </a:t>
            </a:r>
            <a:r>
              <a:rPr sz="2700" dirty="0" err="1"/>
              <a:t>профессиональные</a:t>
            </a:r>
            <a:r>
              <a:rPr sz="2700" dirty="0"/>
              <a:t> </a:t>
            </a:r>
            <a:r>
              <a:rPr sz="2700" dirty="0" err="1"/>
              <a:t>команды</a:t>
            </a:r>
            <a:r>
              <a:rPr sz="2700" dirty="0"/>
              <a:t> и </a:t>
            </a:r>
            <a:r>
              <a:rPr sz="2700" dirty="0" err="1"/>
              <a:t>проектная</a:t>
            </a:r>
            <a:r>
              <a:rPr sz="2700" dirty="0"/>
              <a:t> </a:t>
            </a:r>
            <a:r>
              <a:rPr sz="2700" dirty="0" err="1"/>
              <a:t>деятельность</a:t>
            </a:r>
            <a:r>
              <a:rPr sz="2700" dirty="0"/>
              <a:t>, </a:t>
            </a:r>
            <a:r>
              <a:rPr sz="2700" dirty="0" err="1"/>
              <a:t>разработка</a:t>
            </a:r>
            <a:r>
              <a:rPr sz="2700" dirty="0"/>
              <a:t> </a:t>
            </a:r>
            <a:r>
              <a:rPr sz="2700" dirty="0" err="1"/>
              <a:t>аналитических</a:t>
            </a:r>
            <a:r>
              <a:rPr sz="2700" dirty="0"/>
              <a:t> и </a:t>
            </a:r>
            <a:r>
              <a:rPr sz="2700" dirty="0" err="1"/>
              <a:t>информационных</a:t>
            </a:r>
            <a:r>
              <a:rPr sz="2700" dirty="0"/>
              <a:t> </a:t>
            </a:r>
            <a:r>
              <a:rPr sz="2700" dirty="0" err="1"/>
              <a:t>материалов</a:t>
            </a:r>
            <a:r>
              <a:rPr sz="2700" dirty="0"/>
              <a:t> </a:t>
            </a:r>
            <a:r>
              <a:rPr sz="2700" dirty="0" err="1"/>
              <a:t>по</a:t>
            </a:r>
            <a:r>
              <a:rPr sz="2700" dirty="0"/>
              <a:t> </a:t>
            </a:r>
            <a:r>
              <a:rPr sz="2700" dirty="0" err="1"/>
              <a:t>проблемам</a:t>
            </a:r>
            <a:r>
              <a:rPr sz="2700" dirty="0"/>
              <a:t> </a:t>
            </a:r>
            <a:r>
              <a:rPr sz="2700" dirty="0" err="1"/>
              <a:t>постсоветской</a:t>
            </a:r>
            <a:r>
              <a:rPr sz="2700" dirty="0"/>
              <a:t> </a:t>
            </a:r>
            <a:r>
              <a:rPr sz="2700" dirty="0" err="1"/>
              <a:t>России</a:t>
            </a:r>
            <a:r>
              <a:rPr sz="2700" dirty="0"/>
              <a:t> и </a:t>
            </a:r>
            <a:r>
              <a:rPr sz="2700" dirty="0" err="1"/>
              <a:t>ее</a:t>
            </a:r>
            <a:r>
              <a:rPr sz="2700" dirty="0"/>
              <a:t> </a:t>
            </a:r>
            <a:r>
              <a:rPr sz="2700" dirty="0" err="1"/>
              <a:t>отношений</a:t>
            </a:r>
            <a:r>
              <a:rPr sz="2700" dirty="0"/>
              <a:t> с </a:t>
            </a:r>
            <a:r>
              <a:rPr sz="2700" dirty="0" err="1"/>
              <a:t>миром</a:t>
            </a:r>
            <a:endParaRPr sz="2700"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Nadpis 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algn="ctr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t>наши преподаватели</a:t>
            </a:r>
          </a:p>
        </p:txBody>
      </p:sp>
      <p:sp>
        <p:nvSpPr>
          <p:cNvPr id="128" name="Zástupný symbol pro obsah 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sz="2200" dirty="0" err="1"/>
              <a:t>сотрудники</a:t>
            </a:r>
            <a:r>
              <a:rPr sz="2200" dirty="0"/>
              <a:t> и </a:t>
            </a:r>
            <a:r>
              <a:rPr sz="2200" dirty="0" err="1"/>
              <a:t>аспиранты</a:t>
            </a:r>
            <a:r>
              <a:rPr sz="2200" dirty="0"/>
              <a:t> </a:t>
            </a:r>
            <a:r>
              <a:rPr sz="2200" dirty="0" err="1"/>
              <a:t>Института</a:t>
            </a:r>
            <a:r>
              <a:rPr sz="2200" dirty="0"/>
              <a:t> </a:t>
            </a:r>
            <a:r>
              <a:rPr sz="2200" dirty="0" err="1"/>
              <a:t>восточноевропейских</a:t>
            </a:r>
            <a:r>
              <a:rPr sz="2200" dirty="0"/>
              <a:t> </a:t>
            </a:r>
            <a:r>
              <a:rPr sz="2200" dirty="0" err="1"/>
              <a:t>исследований</a:t>
            </a:r>
            <a:r>
              <a:rPr sz="2200" dirty="0"/>
              <a:t> ФФ КУ</a:t>
            </a:r>
          </a:p>
          <a:p>
            <a:r>
              <a:rPr sz="2200" dirty="0" err="1"/>
              <a:t>научные</a:t>
            </a:r>
            <a:r>
              <a:rPr sz="2200" dirty="0"/>
              <a:t> </a:t>
            </a:r>
            <a:r>
              <a:rPr sz="2200" dirty="0" err="1"/>
              <a:t>сотрудники</a:t>
            </a:r>
            <a:r>
              <a:rPr sz="2200" dirty="0"/>
              <a:t> АЦБН ФФ КУ </a:t>
            </a:r>
            <a:endParaRPr lang="cs-CZ" sz="2200" dirty="0"/>
          </a:p>
          <a:p>
            <a:pPr marL="0" indent="0">
              <a:buNone/>
            </a:pPr>
            <a:r>
              <a:rPr sz="2200" dirty="0"/>
              <a:t>(</a:t>
            </a:r>
            <a:r>
              <a:rPr sz="2200" dirty="0" err="1"/>
              <a:t>Сергей</a:t>
            </a:r>
            <a:r>
              <a:rPr sz="2200" dirty="0"/>
              <a:t> </a:t>
            </a:r>
            <a:r>
              <a:rPr sz="2200" dirty="0" err="1"/>
              <a:t>Медведев</a:t>
            </a:r>
            <a:r>
              <a:rPr sz="2200" dirty="0"/>
              <a:t>, </a:t>
            </a:r>
            <a:r>
              <a:rPr sz="2200" dirty="0" err="1"/>
              <a:t>Иван</a:t>
            </a:r>
            <a:r>
              <a:rPr sz="2200" dirty="0"/>
              <a:t> </a:t>
            </a:r>
            <a:r>
              <a:rPr sz="2200" dirty="0" err="1"/>
              <a:t>Фомин</a:t>
            </a:r>
            <a:r>
              <a:rPr lang="cs-CZ" sz="2200" dirty="0"/>
              <a:t>, </a:t>
            </a:r>
            <a:r>
              <a:rPr lang="ru-RU" sz="2200" dirty="0"/>
              <a:t>Дмитрий Дубровский</a:t>
            </a:r>
            <a:r>
              <a:rPr sz="2200" dirty="0"/>
              <a:t>)</a:t>
            </a:r>
          </a:p>
          <a:p>
            <a:r>
              <a:rPr sz="2200" dirty="0" err="1"/>
              <a:t>сотрудники</a:t>
            </a:r>
            <a:r>
              <a:rPr sz="2200" dirty="0"/>
              <a:t> </a:t>
            </a:r>
            <a:r>
              <a:rPr sz="2200" dirty="0" err="1"/>
              <a:t>других</a:t>
            </a:r>
            <a:r>
              <a:rPr sz="2200" dirty="0"/>
              <a:t> </a:t>
            </a:r>
            <a:r>
              <a:rPr sz="2200" dirty="0" err="1"/>
              <a:t>институтов</a:t>
            </a:r>
            <a:r>
              <a:rPr sz="2200" dirty="0"/>
              <a:t> и </a:t>
            </a:r>
            <a:r>
              <a:rPr sz="2200" dirty="0" err="1"/>
              <a:t>кафедр</a:t>
            </a:r>
            <a:r>
              <a:rPr sz="2200" dirty="0"/>
              <a:t> ФФ КУ </a:t>
            </a:r>
          </a:p>
          <a:p>
            <a:r>
              <a:rPr sz="2200" dirty="0" err="1"/>
              <a:t>сотрудники</a:t>
            </a:r>
            <a:r>
              <a:rPr sz="2200" dirty="0"/>
              <a:t> </a:t>
            </a:r>
            <a:r>
              <a:rPr sz="2200" dirty="0" err="1"/>
              <a:t>факультета</a:t>
            </a:r>
            <a:r>
              <a:rPr sz="2200" dirty="0"/>
              <a:t> </a:t>
            </a:r>
            <a:r>
              <a:rPr sz="2200" dirty="0" err="1"/>
              <a:t>социальных</a:t>
            </a:r>
            <a:r>
              <a:rPr sz="2200" dirty="0"/>
              <a:t> </a:t>
            </a:r>
            <a:r>
              <a:rPr sz="2200" dirty="0" err="1"/>
              <a:t>наук</a:t>
            </a:r>
            <a:r>
              <a:rPr sz="2200" dirty="0"/>
              <a:t> </a:t>
            </a:r>
            <a:r>
              <a:rPr sz="2200" dirty="0" err="1"/>
              <a:t>Карлова</a:t>
            </a:r>
            <a:r>
              <a:rPr sz="2200" dirty="0"/>
              <a:t> </a:t>
            </a:r>
            <a:r>
              <a:rPr sz="2200" dirty="0" err="1"/>
              <a:t>университета</a:t>
            </a:r>
            <a:endParaRPr lang="cs-CZ" sz="2200" dirty="0"/>
          </a:p>
          <a:p>
            <a:r>
              <a:rPr sz="2200" dirty="0" err="1"/>
              <a:t>внештатные</a:t>
            </a:r>
            <a:r>
              <a:rPr sz="2200" dirty="0"/>
              <a:t> </a:t>
            </a:r>
            <a:r>
              <a:rPr sz="2200" dirty="0" err="1"/>
              <a:t>преподаватели</a:t>
            </a:r>
            <a:endParaRPr lang="cs-CZ" sz="2200" dirty="0"/>
          </a:p>
          <a:p>
            <a:pPr marL="0" indent="0">
              <a:buNone/>
            </a:pPr>
            <a:r>
              <a:rPr lang="ru-RU" sz="2200" dirty="0"/>
              <a:t>(</a:t>
            </a:r>
            <a:r>
              <a:rPr lang="ru-RU" sz="2200" dirty="0" err="1"/>
              <a:t>Timothy</a:t>
            </a:r>
            <a:r>
              <a:rPr lang="ru-RU" sz="2200" dirty="0"/>
              <a:t> </a:t>
            </a:r>
            <a:r>
              <a:rPr lang="ru-RU" sz="2200" dirty="0" err="1"/>
              <a:t>Frye</a:t>
            </a:r>
            <a:r>
              <a:rPr lang="ru-RU" sz="2200" dirty="0"/>
              <a:t>, профессор политики Колумбийского университета, </a:t>
            </a:r>
          </a:p>
          <a:p>
            <a:pPr marL="0" indent="0">
              <a:buNone/>
            </a:pPr>
            <a:r>
              <a:rPr lang="ru-RU" sz="2200" dirty="0"/>
              <a:t>Андрей Рихтер, профессор журналистики Университета Коменского, Братислава)</a:t>
            </a:r>
            <a:endParaRPr lang="cs-CZ" sz="2200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22D40"/>
              </a:buClr>
              <a:buSzPct val="100000"/>
              <a:buFontTx/>
              <a:buChar char="▪"/>
              <a:tabLst/>
              <a:defRPr/>
            </a:pP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сотрудничество с парижской </a:t>
            </a:r>
            <a:r>
              <a:rPr kumimoji="0" lang="cs-CZ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SciencesPo</a:t>
            </a:r>
            <a:endParaRPr kumimoji="0" lang="cs-CZ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indent="0">
              <a:buNone/>
            </a:pPr>
            <a:endParaRPr lang="cs-CZ" sz="2300" dirty="0"/>
          </a:p>
          <a:p>
            <a:pPr marL="0" indent="0">
              <a:buNone/>
            </a:pPr>
            <a:endParaRPr lang="cs-CZ" sz="2300" dirty="0"/>
          </a:p>
          <a:p>
            <a:pPr marL="0" indent="0">
              <a:buNone/>
            </a:pPr>
            <a:endParaRPr sz="2300"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Nadpis 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поступление</a:t>
            </a:r>
          </a:p>
        </p:txBody>
      </p:sp>
      <p:sp>
        <p:nvSpPr>
          <p:cNvPr id="131" name="Zástupný symbol pro obsah 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t>подать заявку на обучение можно только в электронном виде через Студенческую информационную систему (SIS)</a:t>
            </a:r>
          </a:p>
          <a:p>
            <a:pPr marL="0" indent="0">
              <a:buSzTx/>
              <a:buFont typeface="Wingdings"/>
              <a:buNone/>
            </a:pPr>
            <a:endParaRPr/>
          </a:p>
          <a:p>
            <a:r>
              <a:t>аккредитация учебной программы еще не завершена</a:t>
            </a:r>
          </a:p>
          <a:p>
            <a:endParaRPr/>
          </a:p>
          <a:p>
            <a:r>
              <a:t>подать заявку можно будет после завершения процесса аккредитации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Nadpis 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вступительные экзамены</a:t>
            </a:r>
          </a:p>
        </p:txBody>
      </p:sp>
      <p:sp>
        <p:nvSpPr>
          <p:cNvPr id="134" name="Zástupný symbol pro obsah 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rPr dirty="0" err="1"/>
              <a:t>устный</a:t>
            </a:r>
            <a:r>
              <a:rPr dirty="0"/>
              <a:t> </a:t>
            </a:r>
            <a:r>
              <a:rPr dirty="0" err="1"/>
              <a:t>экзамен</a:t>
            </a:r>
            <a:r>
              <a:rPr dirty="0"/>
              <a:t> (</a:t>
            </a:r>
            <a:r>
              <a:rPr dirty="0" err="1"/>
              <a:t>очная</a:t>
            </a:r>
            <a:r>
              <a:rPr dirty="0"/>
              <a:t> </a:t>
            </a:r>
            <a:r>
              <a:rPr dirty="0" err="1"/>
              <a:t>форма</a:t>
            </a:r>
            <a:r>
              <a:rPr dirty="0"/>
              <a:t>)</a:t>
            </a:r>
          </a:p>
          <a:p>
            <a:pPr marL="514350" indent="-514350">
              <a:buAutoNum type="arabicParenR"/>
              <a:defRPr sz="2400"/>
            </a:pPr>
            <a:r>
              <a:rPr dirty="0" err="1"/>
              <a:t>знание</a:t>
            </a:r>
            <a:r>
              <a:rPr dirty="0"/>
              <a:t> </a:t>
            </a:r>
            <a:r>
              <a:rPr dirty="0" err="1"/>
              <a:t>английского</a:t>
            </a:r>
            <a:r>
              <a:rPr dirty="0"/>
              <a:t> </a:t>
            </a:r>
            <a:r>
              <a:rPr dirty="0" err="1"/>
              <a:t>языка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ниже</a:t>
            </a:r>
            <a:r>
              <a:rPr dirty="0"/>
              <a:t> </a:t>
            </a:r>
            <a:r>
              <a:rPr dirty="0" err="1"/>
              <a:t>уровня</a:t>
            </a:r>
            <a:r>
              <a:rPr dirty="0"/>
              <a:t> B2 (</a:t>
            </a:r>
            <a:r>
              <a:rPr dirty="0" err="1"/>
              <a:t>по</a:t>
            </a:r>
            <a:r>
              <a:rPr dirty="0"/>
              <a:t> CEFR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языков</a:t>
            </a:r>
            <a:r>
              <a:rPr dirty="0"/>
              <a:t>) в </a:t>
            </a:r>
            <a:r>
              <a:rPr dirty="0" err="1"/>
              <a:t>форме</a:t>
            </a:r>
            <a:r>
              <a:rPr dirty="0"/>
              <a:t> </a:t>
            </a:r>
            <a:r>
              <a:rPr dirty="0" err="1"/>
              <a:t>рассказа</a:t>
            </a:r>
            <a:r>
              <a:rPr dirty="0"/>
              <a:t> о </a:t>
            </a:r>
            <a:r>
              <a:rPr dirty="0" err="1"/>
              <a:t>мотивации</a:t>
            </a:r>
            <a:r>
              <a:rPr dirty="0"/>
              <a:t> к </a:t>
            </a:r>
            <a:r>
              <a:rPr dirty="0" err="1"/>
              <a:t>обучению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данной</a:t>
            </a:r>
            <a:r>
              <a:rPr dirty="0"/>
              <a:t> </a:t>
            </a:r>
            <a:r>
              <a:rPr dirty="0" err="1"/>
              <a:t>программе</a:t>
            </a:r>
            <a:r>
              <a:rPr dirty="0"/>
              <a:t> (</a:t>
            </a:r>
            <a:r>
              <a:rPr dirty="0" err="1"/>
              <a:t>макс</a:t>
            </a:r>
            <a:r>
              <a:rPr dirty="0"/>
              <a:t>. 20 </a:t>
            </a:r>
            <a:r>
              <a:rPr dirty="0" err="1"/>
              <a:t>баллов</a:t>
            </a:r>
            <a:r>
              <a:rPr dirty="0"/>
              <a:t>)</a:t>
            </a:r>
          </a:p>
          <a:p>
            <a:pPr marL="514350" indent="-514350">
              <a:buAutoNum type="arabicParenR"/>
              <a:defRPr sz="2400"/>
            </a:pPr>
            <a:r>
              <a:rPr dirty="0" err="1"/>
              <a:t>базовые</a:t>
            </a:r>
            <a:r>
              <a:rPr dirty="0"/>
              <a:t> </a:t>
            </a:r>
            <a:r>
              <a:rPr dirty="0" err="1"/>
              <a:t>знания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истории</a:t>
            </a:r>
            <a:r>
              <a:rPr dirty="0"/>
              <a:t> </a:t>
            </a:r>
            <a:r>
              <a:rPr dirty="0" err="1"/>
              <a:t>России</a:t>
            </a:r>
            <a:r>
              <a:rPr dirty="0"/>
              <a:t> (</a:t>
            </a:r>
            <a:r>
              <a:rPr dirty="0" err="1"/>
              <a:t>макс</a:t>
            </a:r>
            <a:r>
              <a:rPr dirty="0"/>
              <a:t>. 40 </a:t>
            </a:r>
            <a:r>
              <a:rPr dirty="0" err="1"/>
              <a:t>баллов</a:t>
            </a:r>
            <a:r>
              <a:rPr dirty="0"/>
              <a:t>)</a:t>
            </a:r>
          </a:p>
          <a:p>
            <a:pPr marL="514350" indent="-514350">
              <a:buAutoNum type="arabicParenR"/>
              <a:defRPr sz="2400"/>
            </a:pPr>
            <a:r>
              <a:rPr dirty="0" err="1"/>
              <a:t>знание</a:t>
            </a:r>
            <a:r>
              <a:rPr dirty="0"/>
              <a:t> </a:t>
            </a:r>
            <a:r>
              <a:rPr dirty="0" err="1"/>
              <a:t>политических</a:t>
            </a:r>
            <a:r>
              <a:rPr dirty="0"/>
              <a:t> и </a:t>
            </a:r>
            <a:r>
              <a:rPr dirty="0" err="1"/>
              <a:t>социальных</a:t>
            </a:r>
            <a:r>
              <a:rPr dirty="0"/>
              <a:t> </a:t>
            </a:r>
            <a:r>
              <a:rPr dirty="0" err="1"/>
              <a:t>реалий</a:t>
            </a:r>
            <a:r>
              <a:rPr dirty="0"/>
              <a:t> </a:t>
            </a:r>
            <a:r>
              <a:rPr dirty="0" err="1"/>
              <a:t>современной</a:t>
            </a:r>
            <a:r>
              <a:rPr dirty="0"/>
              <a:t> </a:t>
            </a:r>
            <a:r>
              <a:rPr dirty="0" err="1"/>
              <a:t>России</a:t>
            </a:r>
            <a:r>
              <a:rPr dirty="0"/>
              <a:t> (</a:t>
            </a:r>
            <a:r>
              <a:rPr dirty="0" err="1"/>
              <a:t>макс</a:t>
            </a:r>
            <a:r>
              <a:rPr dirty="0"/>
              <a:t>. 40 </a:t>
            </a:r>
            <a:r>
              <a:rPr dirty="0" err="1"/>
              <a:t>баллов</a:t>
            </a:r>
            <a:r>
              <a:rPr dirty="0"/>
              <a:t>)</a:t>
            </a:r>
          </a:p>
          <a:p>
            <a:pPr marL="0" indent="0">
              <a:buSzTx/>
              <a:buFont typeface="Wingdings"/>
              <a:buNone/>
              <a:defRPr sz="2400"/>
            </a:pPr>
            <a:endParaRPr dirty="0"/>
          </a:p>
          <a:p>
            <a:pPr>
              <a:defRPr sz="2400"/>
            </a:pPr>
            <a:r>
              <a:rPr dirty="0" err="1"/>
              <a:t>дополнительные</a:t>
            </a:r>
            <a:r>
              <a:rPr dirty="0"/>
              <a:t> </a:t>
            </a:r>
            <a:r>
              <a:rPr dirty="0" err="1"/>
              <a:t>требования</a:t>
            </a:r>
            <a:r>
              <a:rPr dirty="0"/>
              <a:t> к </a:t>
            </a:r>
            <a:r>
              <a:rPr dirty="0" err="1"/>
              <a:t>экзамену</a:t>
            </a:r>
            <a:r>
              <a:rPr dirty="0"/>
              <a:t>: </a:t>
            </a:r>
            <a:r>
              <a:rPr dirty="0" err="1"/>
              <a:t>список</a:t>
            </a:r>
            <a:r>
              <a:rPr dirty="0"/>
              <a:t> </a:t>
            </a:r>
            <a:r>
              <a:rPr dirty="0" err="1"/>
              <a:t>прочитанной</a:t>
            </a:r>
            <a:r>
              <a:rPr dirty="0"/>
              <a:t> </a:t>
            </a:r>
            <a:r>
              <a:rPr dirty="0" err="1"/>
              <a:t>литературы</a:t>
            </a:r>
            <a:r>
              <a:rPr dirty="0"/>
              <a:t> (</a:t>
            </a:r>
            <a:r>
              <a:rPr dirty="0" err="1"/>
              <a:t>предъявляется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вступительном</a:t>
            </a:r>
            <a:r>
              <a:rPr dirty="0"/>
              <a:t> </a:t>
            </a:r>
            <a:r>
              <a:rPr dirty="0" err="1"/>
              <a:t>экзамене</a:t>
            </a:r>
            <a:r>
              <a:rPr dirty="0"/>
              <a:t>)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Nadpis 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стипендиальная программа</a:t>
            </a:r>
          </a:p>
        </p:txBody>
      </p:sp>
      <p:sp>
        <p:nvSpPr>
          <p:cNvPr id="137" name="Zástupný symbol pro obsah 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2400" dirty="0"/>
              <a:t>Фонд Бориса Немцова за свободу предоставляет стипендии для 10 студентов магистерской программы </a:t>
            </a:r>
          </a:p>
          <a:p>
            <a:r>
              <a:rPr lang="ru-RU" sz="2400" dirty="0"/>
              <a:t>размер стипендии </a:t>
            </a:r>
            <a:r>
              <a:rPr lang="cs-CZ" sz="2400" dirty="0"/>
              <a:t>–</a:t>
            </a:r>
            <a:r>
              <a:rPr lang="ru-RU" sz="2400" dirty="0"/>
              <a:t> 500 долларов в месяц </a:t>
            </a:r>
          </a:p>
          <a:p>
            <a:r>
              <a:rPr lang="ru-RU" sz="2400" dirty="0"/>
              <a:t>критериями для предоставления стипендий будут высокий балл, полученный по результатом вступительных экзаменов и уязвимое финансовое положение </a:t>
            </a:r>
          </a:p>
          <a:p>
            <a:r>
              <a:rPr lang="ru-RU" sz="2400" dirty="0"/>
              <a:t>стипендия будет продлена еще на один семестр в случае высокой академической успеваемости</a:t>
            </a:r>
          </a:p>
          <a:p>
            <a:r>
              <a:rPr lang="ru-RU" sz="2400" dirty="0"/>
              <a:t>подать на получение стипендий можно будет после получения подтверждения о зачислении на программу</a:t>
            </a:r>
            <a:endParaRPr lang="cs-CZ" sz="2400" dirty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Nadpis 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наши контакты</a:t>
            </a:r>
            <a:endParaRPr dirty="0"/>
          </a:p>
        </p:txBody>
      </p:sp>
      <p:sp>
        <p:nvSpPr>
          <p:cNvPr id="137" name="Zástupný symbol pro obsah 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2300" dirty="0"/>
              <a:t>подробная информация для абитуриентов (на английском</a:t>
            </a:r>
            <a:r>
              <a:rPr lang="cs-CZ" sz="2300" dirty="0"/>
              <a:t> </a:t>
            </a:r>
            <a:r>
              <a:rPr lang="ru-RU" sz="2300" dirty="0"/>
              <a:t>языке)  </a:t>
            </a:r>
          </a:p>
          <a:p>
            <a:pPr marL="0" indent="0">
              <a:buNone/>
            </a:pPr>
            <a:r>
              <a:rPr lang="cs-CZ" sz="2300" dirty="0"/>
              <a:t>(</a:t>
            </a:r>
            <a:r>
              <a:rPr lang="ru-RU" sz="2300" dirty="0">
                <a:hlinkClick r:id="rId2"/>
              </a:rPr>
              <a:t>https://www.ff.cuni.cz/home/applicants/</a:t>
            </a:r>
            <a:r>
              <a:rPr lang="cs-CZ" sz="2300" dirty="0"/>
              <a:t>)</a:t>
            </a:r>
          </a:p>
          <a:p>
            <a:endParaRPr lang="cs-CZ" sz="2300" dirty="0"/>
          </a:p>
          <a:p>
            <a:r>
              <a:rPr lang="ru-RU" sz="2300" dirty="0"/>
              <a:t>по всем возникающим практическим вопросам к программе вы можете обращаться к секретарю Академического центра Бориса Немцова по изучению России ФФ КУ Кириллу Соколову  </a:t>
            </a:r>
          </a:p>
          <a:p>
            <a:pPr marL="0" indent="0">
              <a:buNone/>
            </a:pPr>
            <a:r>
              <a:rPr lang="cs-CZ" sz="2300" dirty="0"/>
              <a:t>(e-mail: </a:t>
            </a:r>
            <a:r>
              <a:rPr lang="cs-CZ" sz="2300" dirty="0">
                <a:hlinkClick r:id="rId3"/>
              </a:rPr>
              <a:t>kirill.sokolov@ff.cuni.cz</a:t>
            </a:r>
            <a:endParaRPr lang="cs-CZ" sz="2300" dirty="0"/>
          </a:p>
          <a:p>
            <a:pPr marL="0" indent="0">
              <a:buNone/>
            </a:pPr>
            <a:r>
              <a:rPr lang="cs-CZ" sz="2300" dirty="0">
                <a:hlinkClick r:id="rId4"/>
              </a:rPr>
              <a:t>https://www.facebook.com/kirillvladimirovichsokolov</a:t>
            </a:r>
            <a:endParaRPr lang="cs-CZ" sz="2300" dirty="0"/>
          </a:p>
          <a:p>
            <a:pPr marL="0" indent="0">
              <a:buNone/>
            </a:pPr>
            <a:r>
              <a:rPr lang="cs-CZ" sz="2300" dirty="0">
                <a:hlinkClick r:id="rId5"/>
              </a:rPr>
              <a:t>https://www.instagram.com/kiryasokolovv/</a:t>
            </a:r>
            <a:endParaRPr lang="cs-CZ" sz="2300" dirty="0"/>
          </a:p>
          <a:p>
            <a:pPr marL="0" indent="0">
              <a:buNone/>
            </a:pPr>
            <a:r>
              <a:rPr lang="cs-CZ" sz="2300" dirty="0">
                <a:hlinkClick r:id="rId6"/>
              </a:rPr>
              <a:t>https://t.me/</a:t>
            </a:r>
            <a:r>
              <a:rPr lang="cs-CZ" sz="2300" dirty="0" err="1">
                <a:hlinkClick r:id="rId6"/>
              </a:rPr>
              <a:t>kirillvladimirovichsokolov</a:t>
            </a:r>
            <a:r>
              <a:rPr lang="cs-CZ" sz="2300" dirty="0"/>
              <a:t>)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8931172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Nadpis 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программа</a:t>
            </a:r>
          </a:p>
        </p:txBody>
      </p:sp>
      <p:sp>
        <p:nvSpPr>
          <p:cNvPr id="101" name="Zástupný symbol pro obsah 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>
              <a:defRPr sz="2300"/>
            </a:pPr>
            <a:r>
              <a:t>форма и вид обучения: очная постдипломная магистерская программа</a:t>
            </a:r>
          </a:p>
          <a:p>
            <a:pPr>
              <a:defRPr sz="2300"/>
            </a:pPr>
            <a:r>
              <a:t>язык обучения: русский, ряд oбязательно-выборочных и факультативных лекций и семинаров на английском языке</a:t>
            </a:r>
          </a:p>
          <a:p>
            <a:pPr>
              <a:defRPr sz="2300"/>
            </a:pPr>
            <a:r>
              <a:t>стандартная продолжительность обучения: 2 года </a:t>
            </a:r>
          </a:p>
          <a:p>
            <a:pPr>
              <a:defRPr sz="2300"/>
            </a:pPr>
            <a:r>
              <a:t>программа платная, стоимость года обучения: 110 000 чешских крон </a:t>
            </a:r>
          </a:p>
          <a:p>
            <a:pPr>
              <a:defRPr sz="2300"/>
            </a:pPr>
            <a:r>
              <a:t>допустимые комбинации: только отдельно; нельзя совмещать с другой программой</a:t>
            </a:r>
          </a:p>
          <a:p>
            <a:pPr>
              <a:defRPr sz="2300"/>
            </a:pPr>
            <a:r>
              <a:t>зачисление без вступительных экзаменов: не допускается</a:t>
            </a:r>
          </a:p>
          <a:p>
            <a:pPr>
              <a:defRPr sz="2300"/>
            </a:pPr>
            <a:r>
              <a:t>предполагаемое количество мест: 20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Nadpis 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гаранты</a:t>
            </a:r>
          </a:p>
        </p:txBody>
      </p:sp>
      <p:sp>
        <p:nvSpPr>
          <p:cNvPr id="104" name="Zástupný symbol pro obsah 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Академический</a:t>
            </a:r>
            <a:r>
              <a:rPr dirty="0"/>
              <a:t> </a:t>
            </a:r>
            <a:r>
              <a:rPr dirty="0" err="1"/>
              <a:t>центр</a:t>
            </a:r>
            <a:r>
              <a:rPr dirty="0"/>
              <a:t> </a:t>
            </a:r>
            <a:r>
              <a:rPr dirty="0" err="1"/>
              <a:t>Бориса</a:t>
            </a:r>
            <a:r>
              <a:rPr dirty="0"/>
              <a:t> </a:t>
            </a:r>
            <a:r>
              <a:rPr dirty="0" err="1"/>
              <a:t>Немцова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изучению</a:t>
            </a:r>
            <a:r>
              <a:rPr dirty="0"/>
              <a:t> </a:t>
            </a:r>
            <a:r>
              <a:rPr dirty="0" err="1"/>
              <a:t>России</a:t>
            </a:r>
            <a:r>
              <a:rPr dirty="0"/>
              <a:t> (АЦБН), </a:t>
            </a:r>
            <a:r>
              <a:rPr dirty="0" err="1"/>
              <a:t>Философский</a:t>
            </a:r>
            <a:r>
              <a:rPr dirty="0"/>
              <a:t> </a:t>
            </a:r>
            <a:r>
              <a:rPr dirty="0" err="1"/>
              <a:t>факультет</a:t>
            </a:r>
            <a:r>
              <a:rPr dirty="0"/>
              <a:t> </a:t>
            </a:r>
            <a:r>
              <a:rPr dirty="0" err="1"/>
              <a:t>Карлова</a:t>
            </a:r>
            <a:r>
              <a:rPr dirty="0"/>
              <a:t> </a:t>
            </a:r>
            <a:r>
              <a:rPr dirty="0" err="1"/>
              <a:t>университета</a:t>
            </a:r>
            <a:r>
              <a:rPr dirty="0"/>
              <a:t> </a:t>
            </a:r>
          </a:p>
          <a:p>
            <a:pPr marL="0" indent="0">
              <a:buSzTx/>
              <a:buFont typeface="Wingdings"/>
              <a:buNone/>
            </a:pPr>
            <a:r>
              <a:rPr dirty="0"/>
              <a:t>(</a:t>
            </a:r>
            <a:r>
              <a:rPr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https://cbn.ff.cuni.cz/ru/</a:t>
            </a:r>
            <a:r>
              <a:rPr dirty="0"/>
              <a:t>)</a:t>
            </a:r>
          </a:p>
          <a:p>
            <a:endParaRPr dirty="0"/>
          </a:p>
          <a:p>
            <a:r>
              <a:rPr dirty="0" err="1"/>
              <a:t>Институт</a:t>
            </a:r>
            <a:r>
              <a:rPr dirty="0"/>
              <a:t> </a:t>
            </a:r>
            <a:r>
              <a:rPr dirty="0" err="1"/>
              <a:t>восточноевропейских</a:t>
            </a:r>
            <a:r>
              <a:rPr dirty="0"/>
              <a:t> </a:t>
            </a:r>
            <a:r>
              <a:rPr dirty="0" err="1"/>
              <a:t>исследований,Философский</a:t>
            </a:r>
            <a:r>
              <a:rPr dirty="0"/>
              <a:t> </a:t>
            </a:r>
            <a:r>
              <a:rPr dirty="0" err="1"/>
              <a:t>факультет</a:t>
            </a:r>
            <a:r>
              <a:rPr dirty="0"/>
              <a:t> </a:t>
            </a:r>
            <a:r>
              <a:rPr dirty="0" err="1"/>
              <a:t>Карлова</a:t>
            </a:r>
            <a:r>
              <a:rPr dirty="0"/>
              <a:t> </a:t>
            </a:r>
            <a:r>
              <a:rPr dirty="0" err="1"/>
              <a:t>университета</a:t>
            </a:r>
            <a:endParaRPr dirty="0"/>
          </a:p>
          <a:p>
            <a:pPr marL="0" indent="0">
              <a:buSzTx/>
              <a:buFont typeface="Wingdings"/>
              <a:buNone/>
            </a:pPr>
            <a:r>
              <a:rPr dirty="0"/>
              <a:t>(</a:t>
            </a:r>
            <a:r>
              <a:rPr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/>
              </a:rPr>
              <a:t>https://uves.ff.cuni.cz/cs/</a:t>
            </a:r>
            <a:r>
              <a:rPr dirty="0"/>
              <a:t>)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Nadpis 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algn="ctr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t>партнеры</a:t>
            </a:r>
            <a:r>
              <a:rPr b="0"/>
              <a:t> </a:t>
            </a:r>
          </a:p>
        </p:txBody>
      </p:sp>
      <p:sp>
        <p:nvSpPr>
          <p:cNvPr id="107" name="Zástupný symbol pro obsah 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t>Фонд Бориса Немцова за свободу</a:t>
            </a:r>
          </a:p>
          <a:p>
            <a:pPr marL="0" indent="0">
              <a:buSzTx/>
              <a:buFont typeface="Wingdings"/>
              <a:buNone/>
            </a:pPr>
            <a:r>
              <a:t>(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https://nemtsovfund.org/</a:t>
            </a:r>
            <a:r>
              <a:t>)</a:t>
            </a:r>
          </a:p>
          <a:p>
            <a:endParaRPr/>
          </a:p>
          <a:p>
            <a:endParaRPr/>
          </a:p>
          <a:p>
            <a:pPr marL="0" indent="0">
              <a:buSzTx/>
              <a:buFont typeface="Wingdings"/>
              <a:buNone/>
            </a:pPr>
            <a:endParaRPr/>
          </a:p>
          <a:p>
            <a:r>
              <a:t>Факультет социальных наук Карлова университета</a:t>
            </a:r>
          </a:p>
          <a:p>
            <a:pPr marL="0" indent="0">
              <a:buSzTx/>
              <a:buFont typeface="Wingdings"/>
              <a:buNone/>
            </a:pPr>
            <a:r>
              <a:t>(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/>
              </a:rPr>
              <a:t>https://fsv.cuni.cz/</a:t>
            </a:r>
            <a:r>
              <a:t>)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Nadpis 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зачем учиться у нас</a:t>
            </a:r>
          </a:p>
        </p:txBody>
      </p:sp>
      <p:sp>
        <p:nvSpPr>
          <p:cNvPr id="110" name="Zástupný symbol pro obsah 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 sz="2600"/>
            </a:pPr>
            <a:r>
              <a:rPr sz="2200" dirty="0" err="1"/>
              <a:t>программа</a:t>
            </a:r>
            <a:r>
              <a:rPr sz="2200" dirty="0"/>
              <a:t> </a:t>
            </a:r>
            <a:r>
              <a:rPr sz="2200" dirty="0" err="1"/>
              <a:t>направлена</a:t>
            </a:r>
            <a:r>
              <a:rPr sz="2200" dirty="0"/>
              <a:t> </a:t>
            </a:r>
            <a:r>
              <a:rPr sz="2200" dirty="0" err="1"/>
              <a:t>на</a:t>
            </a:r>
            <a:r>
              <a:rPr sz="2200" dirty="0"/>
              <a:t> </a:t>
            </a:r>
            <a:r>
              <a:rPr sz="2200" dirty="0" err="1"/>
              <a:t>изучение</a:t>
            </a:r>
            <a:r>
              <a:rPr sz="2200" dirty="0"/>
              <a:t> </a:t>
            </a:r>
            <a:r>
              <a:rPr sz="2200" dirty="0" err="1"/>
              <a:t>России</a:t>
            </a:r>
            <a:r>
              <a:rPr sz="2200" dirty="0"/>
              <a:t> с </a:t>
            </a:r>
            <a:r>
              <a:rPr sz="2200" dirty="0" err="1"/>
              <a:t>акцентом</a:t>
            </a:r>
            <a:r>
              <a:rPr sz="2200" dirty="0"/>
              <a:t> </a:t>
            </a:r>
            <a:r>
              <a:rPr sz="2200" dirty="0" err="1"/>
              <a:t>на</a:t>
            </a:r>
            <a:r>
              <a:rPr sz="2200" dirty="0"/>
              <a:t> </a:t>
            </a:r>
            <a:r>
              <a:rPr sz="2200" dirty="0" err="1"/>
              <a:t>постсоветский</a:t>
            </a:r>
            <a:r>
              <a:rPr sz="2200" dirty="0"/>
              <a:t> </a:t>
            </a:r>
            <a:r>
              <a:rPr sz="2200" dirty="0" err="1"/>
              <a:t>период</a:t>
            </a:r>
            <a:endParaRPr sz="2200" dirty="0"/>
          </a:p>
          <a:p>
            <a:pPr marL="0" indent="0">
              <a:buSzTx/>
              <a:buFont typeface="Wingdings"/>
              <a:buNone/>
              <a:defRPr sz="2600"/>
            </a:pPr>
            <a:endParaRPr sz="2200" dirty="0"/>
          </a:p>
          <a:p>
            <a:pPr>
              <a:defRPr sz="2600"/>
            </a:pPr>
            <a:r>
              <a:rPr sz="2200" dirty="0" err="1"/>
              <a:t>целью</a:t>
            </a:r>
            <a:r>
              <a:rPr sz="2200" dirty="0"/>
              <a:t> </a:t>
            </a:r>
            <a:r>
              <a:rPr sz="2200" dirty="0" err="1"/>
              <a:t>является</a:t>
            </a:r>
            <a:r>
              <a:rPr sz="2200" dirty="0"/>
              <a:t> </a:t>
            </a:r>
            <a:r>
              <a:rPr sz="2200" dirty="0" err="1"/>
              <a:t>подготовка</a:t>
            </a:r>
            <a:r>
              <a:rPr sz="2200" dirty="0"/>
              <a:t> </a:t>
            </a:r>
            <a:r>
              <a:rPr sz="2200" dirty="0" err="1"/>
              <a:t>квалифицированных</a:t>
            </a:r>
            <a:r>
              <a:rPr sz="2200" dirty="0"/>
              <a:t> </a:t>
            </a:r>
            <a:r>
              <a:rPr sz="2200" dirty="0" err="1"/>
              <a:t>специалистов</a:t>
            </a:r>
            <a:r>
              <a:rPr sz="2200" dirty="0"/>
              <a:t>, </a:t>
            </a:r>
            <a:r>
              <a:rPr sz="2200" dirty="0" err="1"/>
              <a:t>способных</a:t>
            </a:r>
            <a:r>
              <a:rPr sz="2200" dirty="0"/>
              <a:t> </a:t>
            </a:r>
            <a:r>
              <a:rPr sz="2200" dirty="0" err="1"/>
              <a:t>работать</a:t>
            </a:r>
            <a:r>
              <a:rPr sz="2200" dirty="0"/>
              <a:t> </a:t>
            </a:r>
          </a:p>
          <a:p>
            <a:pPr>
              <a:buChar char="-"/>
              <a:defRPr sz="2600"/>
            </a:pPr>
            <a:r>
              <a:rPr sz="2200" dirty="0"/>
              <a:t>в </a:t>
            </a:r>
            <a:r>
              <a:rPr sz="2200" dirty="0" err="1"/>
              <a:t>коммерческой</a:t>
            </a:r>
            <a:r>
              <a:rPr sz="2200" dirty="0"/>
              <a:t> </a:t>
            </a:r>
            <a:r>
              <a:rPr sz="2200" dirty="0" err="1"/>
              <a:t>сфере</a:t>
            </a:r>
            <a:r>
              <a:rPr lang="cs-CZ" sz="2200" dirty="0"/>
              <a:t>, </a:t>
            </a:r>
            <a:r>
              <a:rPr lang="ru-RU" sz="2200" dirty="0"/>
              <a:t>ориентированной на Россию</a:t>
            </a:r>
            <a:r>
              <a:rPr lang="cs-CZ" sz="2200" dirty="0"/>
              <a:t> </a:t>
            </a:r>
            <a:r>
              <a:rPr lang="ru-RU" sz="2200" dirty="0"/>
              <a:t>и постсоветское пространство</a:t>
            </a:r>
            <a:endParaRPr lang="cs-CZ" sz="2200" dirty="0"/>
          </a:p>
          <a:p>
            <a:pPr>
              <a:buChar char="-"/>
              <a:defRPr sz="2600"/>
            </a:pPr>
            <a:r>
              <a:rPr lang="ru-RU" sz="2200" dirty="0"/>
              <a:t>в</a:t>
            </a:r>
            <a:r>
              <a:rPr sz="2200" dirty="0"/>
              <a:t> </a:t>
            </a:r>
            <a:r>
              <a:rPr lang="ru-RU" sz="2200" dirty="0"/>
              <a:t>международных организациях</a:t>
            </a:r>
            <a:r>
              <a:rPr lang="cs-CZ" sz="2200" dirty="0"/>
              <a:t>, </a:t>
            </a:r>
            <a:r>
              <a:rPr sz="2200" dirty="0" err="1"/>
              <a:t>государственных</a:t>
            </a:r>
            <a:r>
              <a:rPr sz="2200" dirty="0"/>
              <a:t> </a:t>
            </a:r>
            <a:r>
              <a:rPr sz="2200" dirty="0" err="1"/>
              <a:t>органах</a:t>
            </a:r>
            <a:r>
              <a:rPr sz="2200" dirty="0"/>
              <a:t> </a:t>
            </a:r>
            <a:r>
              <a:rPr lang="ru-RU" sz="2200" dirty="0"/>
              <a:t>демократических стран</a:t>
            </a:r>
            <a:r>
              <a:rPr lang="cs-CZ" sz="2200" dirty="0"/>
              <a:t> </a:t>
            </a:r>
            <a:r>
              <a:rPr sz="2200" dirty="0" err="1"/>
              <a:t>разного</a:t>
            </a:r>
            <a:r>
              <a:rPr sz="2200" dirty="0"/>
              <a:t> </a:t>
            </a:r>
            <a:r>
              <a:rPr sz="2200" dirty="0" err="1"/>
              <a:t>уровня</a:t>
            </a:r>
            <a:r>
              <a:rPr sz="2200" dirty="0"/>
              <a:t>, </a:t>
            </a:r>
            <a:r>
              <a:rPr sz="2200" dirty="0" err="1"/>
              <a:t>неправительственных</a:t>
            </a:r>
            <a:r>
              <a:rPr sz="2200" dirty="0"/>
              <a:t> </a:t>
            </a:r>
            <a:r>
              <a:rPr sz="2200" dirty="0" err="1"/>
              <a:t>организациях</a:t>
            </a:r>
            <a:r>
              <a:rPr sz="2200" dirty="0"/>
              <a:t> и СМИ, </a:t>
            </a:r>
            <a:r>
              <a:rPr sz="2200" dirty="0" err="1"/>
              <a:t>ориентированных</a:t>
            </a:r>
            <a:r>
              <a:rPr sz="2200" dirty="0"/>
              <a:t> </a:t>
            </a:r>
            <a:r>
              <a:rPr sz="2200" dirty="0" err="1"/>
              <a:t>на</a:t>
            </a:r>
            <a:r>
              <a:rPr sz="2200" dirty="0"/>
              <a:t> </a:t>
            </a:r>
            <a:r>
              <a:rPr sz="2200" dirty="0" err="1"/>
              <a:t>русскоязычную</a:t>
            </a:r>
            <a:r>
              <a:rPr sz="2200" dirty="0"/>
              <a:t> </a:t>
            </a:r>
            <a:r>
              <a:rPr sz="2200" dirty="0" err="1"/>
              <a:t>среду</a:t>
            </a:r>
            <a:r>
              <a:rPr lang="cs-CZ" sz="2200" dirty="0"/>
              <a:t>,</a:t>
            </a:r>
            <a:r>
              <a:rPr sz="2200" dirty="0"/>
              <a:t> </a:t>
            </a:r>
            <a:r>
              <a:rPr sz="2200" dirty="0" err="1"/>
              <a:t>постсоветское</a:t>
            </a:r>
            <a:r>
              <a:rPr sz="2200" dirty="0"/>
              <a:t> </a:t>
            </a:r>
            <a:r>
              <a:rPr sz="2200" dirty="0" err="1"/>
              <a:t>пространство</a:t>
            </a:r>
            <a:r>
              <a:rPr lang="cs-CZ" sz="2200" dirty="0"/>
              <a:t> </a:t>
            </a:r>
            <a:r>
              <a:rPr lang="ru-RU" sz="2200" dirty="0"/>
              <a:t>или русскоязычные сообщества за пределами России </a:t>
            </a:r>
            <a:endParaRPr sz="2200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Nadpis 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зачем учиться у нас</a:t>
            </a:r>
          </a:p>
        </p:txBody>
      </p:sp>
      <p:sp>
        <p:nvSpPr>
          <p:cNvPr id="113" name="Zástupný symbol pro obsah 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2500"/>
            </a:pPr>
            <a:r>
              <a:rPr sz="2600" dirty="0" err="1"/>
              <a:t>возможность</a:t>
            </a:r>
            <a:r>
              <a:rPr sz="2600" dirty="0"/>
              <a:t> в </a:t>
            </a:r>
            <a:r>
              <a:rPr sz="2600" dirty="0" err="1"/>
              <a:t>рамках</a:t>
            </a:r>
            <a:r>
              <a:rPr sz="2600" dirty="0"/>
              <a:t> </a:t>
            </a:r>
            <a:r>
              <a:rPr sz="2600" dirty="0" err="1"/>
              <a:t>учебы</a:t>
            </a:r>
            <a:r>
              <a:rPr sz="2600" dirty="0"/>
              <a:t> </a:t>
            </a:r>
            <a:r>
              <a:rPr sz="2600" dirty="0" err="1"/>
              <a:t>посещать</a:t>
            </a:r>
            <a:r>
              <a:rPr sz="2600" dirty="0"/>
              <a:t> </a:t>
            </a:r>
            <a:r>
              <a:rPr sz="2600" dirty="0" err="1"/>
              <a:t>лекции</a:t>
            </a:r>
            <a:r>
              <a:rPr sz="2600" dirty="0"/>
              <a:t> и </a:t>
            </a:r>
            <a:r>
              <a:rPr sz="2600" dirty="0" err="1"/>
              <a:t>семинары</a:t>
            </a:r>
            <a:r>
              <a:rPr sz="2600" dirty="0"/>
              <a:t> </a:t>
            </a:r>
            <a:r>
              <a:rPr sz="2600" dirty="0" err="1"/>
              <a:t>других</a:t>
            </a:r>
            <a:r>
              <a:rPr sz="2600" dirty="0"/>
              <a:t> </a:t>
            </a:r>
            <a:r>
              <a:rPr sz="2600" dirty="0" err="1"/>
              <a:t>институтов</a:t>
            </a:r>
            <a:r>
              <a:rPr sz="2600" dirty="0"/>
              <a:t> и </a:t>
            </a:r>
            <a:r>
              <a:rPr sz="2600" dirty="0" err="1"/>
              <a:t>кафедр</a:t>
            </a:r>
            <a:r>
              <a:rPr sz="2600" dirty="0"/>
              <a:t> ФФ КУ</a:t>
            </a:r>
          </a:p>
          <a:p>
            <a:pPr>
              <a:defRPr sz="2500"/>
            </a:pPr>
            <a:r>
              <a:rPr sz="2600" dirty="0" err="1"/>
              <a:t>возможность</a:t>
            </a:r>
            <a:r>
              <a:rPr sz="2600" dirty="0"/>
              <a:t> </a:t>
            </a:r>
            <a:r>
              <a:rPr sz="2600" dirty="0" err="1"/>
              <a:t>посещать</a:t>
            </a:r>
            <a:r>
              <a:rPr sz="2600" dirty="0"/>
              <a:t> </a:t>
            </a:r>
            <a:r>
              <a:rPr sz="2600" dirty="0" err="1"/>
              <a:t>бесплатные</a:t>
            </a:r>
            <a:r>
              <a:rPr sz="2600" dirty="0"/>
              <a:t> </a:t>
            </a:r>
            <a:r>
              <a:rPr sz="2600" dirty="0" err="1"/>
              <a:t>курсы</a:t>
            </a:r>
            <a:r>
              <a:rPr sz="2600" dirty="0"/>
              <a:t> </a:t>
            </a:r>
            <a:r>
              <a:rPr sz="2600" dirty="0" err="1"/>
              <a:t>чешского</a:t>
            </a:r>
            <a:r>
              <a:rPr sz="2600" dirty="0"/>
              <a:t> и </a:t>
            </a:r>
            <a:r>
              <a:rPr sz="2600" dirty="0" err="1"/>
              <a:t>других</a:t>
            </a:r>
            <a:r>
              <a:rPr sz="2600" dirty="0"/>
              <a:t> </a:t>
            </a:r>
            <a:r>
              <a:rPr sz="2600" dirty="0" err="1"/>
              <a:t>языков</a:t>
            </a:r>
            <a:r>
              <a:rPr sz="2600" dirty="0"/>
              <a:t> </a:t>
            </a:r>
          </a:p>
          <a:p>
            <a:pPr>
              <a:defRPr sz="2500"/>
            </a:pPr>
            <a:r>
              <a:rPr sz="2600" dirty="0" err="1"/>
              <a:t>возможность</a:t>
            </a:r>
            <a:r>
              <a:rPr sz="2600" dirty="0"/>
              <a:t> </a:t>
            </a:r>
            <a:r>
              <a:rPr sz="2600" dirty="0" err="1"/>
              <a:t>проходить</a:t>
            </a:r>
            <a:r>
              <a:rPr sz="2600" dirty="0"/>
              <a:t> </a:t>
            </a:r>
            <a:r>
              <a:rPr sz="2600" dirty="0" err="1"/>
              <a:t>стажировки</a:t>
            </a:r>
            <a:r>
              <a:rPr sz="2600" dirty="0"/>
              <a:t> в </a:t>
            </a:r>
            <a:r>
              <a:rPr sz="2600" dirty="0" err="1"/>
              <a:t>чешских</a:t>
            </a:r>
            <a:r>
              <a:rPr sz="2600" dirty="0"/>
              <a:t> и </a:t>
            </a:r>
            <a:r>
              <a:rPr sz="2600" dirty="0" err="1"/>
              <a:t>зарубежных</a:t>
            </a:r>
            <a:r>
              <a:rPr sz="2600" dirty="0"/>
              <a:t> СМИ и </a:t>
            </a:r>
            <a:r>
              <a:rPr sz="2600" dirty="0" err="1"/>
              <a:t>некоммерческих</a:t>
            </a:r>
            <a:r>
              <a:rPr sz="2600" dirty="0"/>
              <a:t> </a:t>
            </a:r>
            <a:r>
              <a:rPr sz="2600" dirty="0" err="1"/>
              <a:t>организациях</a:t>
            </a:r>
            <a:r>
              <a:rPr sz="2600" dirty="0"/>
              <a:t> </a:t>
            </a:r>
          </a:p>
          <a:p>
            <a:pPr>
              <a:defRPr sz="2500"/>
            </a:pPr>
            <a:r>
              <a:rPr sz="2600" dirty="0" err="1"/>
              <a:t>возможность</a:t>
            </a:r>
            <a:r>
              <a:rPr sz="2600" dirty="0"/>
              <a:t> </a:t>
            </a:r>
            <a:r>
              <a:rPr sz="2600" dirty="0" err="1"/>
              <a:t>участвовать</a:t>
            </a:r>
            <a:r>
              <a:rPr sz="2600" dirty="0"/>
              <a:t> в </a:t>
            </a:r>
            <a:r>
              <a:rPr sz="2600" dirty="0" err="1"/>
              <a:t>дополнительной</a:t>
            </a:r>
            <a:r>
              <a:rPr sz="2600" dirty="0"/>
              <a:t> </a:t>
            </a:r>
            <a:r>
              <a:rPr sz="2600" dirty="0" err="1"/>
              <a:t>культурно-образовательной</a:t>
            </a:r>
            <a:r>
              <a:rPr sz="2600" dirty="0"/>
              <a:t> </a:t>
            </a:r>
            <a:r>
              <a:rPr sz="2600" dirty="0" err="1"/>
              <a:t>программе</a:t>
            </a:r>
            <a:r>
              <a:rPr sz="2600" dirty="0"/>
              <a:t> (</a:t>
            </a:r>
            <a:r>
              <a:rPr sz="2600" dirty="0" err="1"/>
              <a:t>экскурсии</a:t>
            </a:r>
            <a:r>
              <a:rPr sz="2600" dirty="0"/>
              <a:t>, </a:t>
            </a:r>
            <a:r>
              <a:rPr sz="2600" dirty="0" err="1"/>
              <a:t>публичные</a:t>
            </a:r>
            <a:r>
              <a:rPr sz="2600" dirty="0"/>
              <a:t> </a:t>
            </a:r>
            <a:r>
              <a:rPr sz="2600" dirty="0" err="1"/>
              <a:t>лекции</a:t>
            </a:r>
            <a:r>
              <a:rPr sz="2600" dirty="0"/>
              <a:t> и </a:t>
            </a:r>
            <a:r>
              <a:rPr sz="2600" dirty="0" err="1"/>
              <a:t>дискуссии</a:t>
            </a:r>
            <a:r>
              <a:rPr sz="2600" dirty="0"/>
              <a:t> с </a:t>
            </a:r>
            <a:r>
              <a:rPr sz="2600" dirty="0" err="1"/>
              <a:t>целью</a:t>
            </a:r>
            <a:r>
              <a:rPr sz="2600" dirty="0"/>
              <a:t> </a:t>
            </a:r>
            <a:r>
              <a:rPr sz="2600" dirty="0" err="1"/>
              <a:t>знакомства</a:t>
            </a:r>
            <a:r>
              <a:rPr sz="2600" dirty="0"/>
              <a:t> с </a:t>
            </a:r>
            <a:r>
              <a:rPr sz="2600" dirty="0" err="1"/>
              <a:t>чешской</a:t>
            </a:r>
            <a:r>
              <a:rPr sz="2600" dirty="0"/>
              <a:t> и </a:t>
            </a:r>
            <a:r>
              <a:rPr sz="2600" dirty="0" err="1"/>
              <a:t>европейской</a:t>
            </a:r>
            <a:r>
              <a:rPr sz="2600" dirty="0"/>
              <a:t> </a:t>
            </a:r>
            <a:r>
              <a:rPr sz="2600" dirty="0" err="1"/>
              <a:t>средой</a:t>
            </a:r>
            <a:r>
              <a:rPr sz="2600" dirty="0"/>
              <a:t>)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Nadpis 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зачем учиться у нас</a:t>
            </a:r>
          </a:p>
        </p:txBody>
      </p:sp>
      <p:sp>
        <p:nvSpPr>
          <p:cNvPr id="113" name="Zástupný symbol pro obsah 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2500"/>
            </a:pPr>
            <a:r>
              <a:rPr sz="2200" dirty="0" err="1"/>
              <a:t>возможность</a:t>
            </a:r>
            <a:r>
              <a:rPr sz="2200" dirty="0"/>
              <a:t> </a:t>
            </a:r>
            <a:r>
              <a:rPr sz="2200" dirty="0" err="1"/>
              <a:t>пользоваться</a:t>
            </a:r>
            <a:r>
              <a:rPr sz="2200" dirty="0"/>
              <a:t> </a:t>
            </a:r>
            <a:r>
              <a:rPr lang="ru-RU" sz="2200" dirty="0"/>
              <a:t>программами</a:t>
            </a:r>
            <a:r>
              <a:rPr sz="2200" dirty="0"/>
              <a:t> </a:t>
            </a:r>
            <a:r>
              <a:rPr sz="2200" dirty="0" err="1"/>
              <a:t>студенческого</a:t>
            </a:r>
            <a:r>
              <a:rPr sz="2200" dirty="0"/>
              <a:t> </a:t>
            </a:r>
            <a:r>
              <a:rPr sz="2200" dirty="0" err="1"/>
              <a:t>обмена</a:t>
            </a:r>
            <a:r>
              <a:rPr sz="2200" dirty="0"/>
              <a:t> </a:t>
            </a:r>
            <a:endParaRPr lang="cs-CZ" sz="2200" dirty="0"/>
          </a:p>
          <a:p>
            <a:pPr marL="0" indent="0">
              <a:buNone/>
              <a:defRPr sz="2500"/>
            </a:pPr>
            <a:endParaRPr lang="cs-CZ" sz="2200" dirty="0"/>
          </a:p>
          <a:p>
            <a:pPr>
              <a:buFontTx/>
              <a:buChar char="-"/>
              <a:defRPr sz="2500"/>
            </a:pPr>
            <a:r>
              <a:rPr lang="ru-RU" sz="2200" dirty="0"/>
              <a:t>подробная информация о действующих программах студенческого обмена</a:t>
            </a:r>
            <a:r>
              <a:rPr lang="cs-CZ" sz="2200" dirty="0"/>
              <a:t> </a:t>
            </a:r>
            <a:r>
              <a:rPr lang="ru-RU" sz="2200" dirty="0"/>
              <a:t>на</a:t>
            </a:r>
            <a:r>
              <a:rPr lang="cs-CZ" sz="2200" dirty="0"/>
              <a:t> </a:t>
            </a:r>
            <a:r>
              <a:rPr lang="ru-RU" sz="2200" dirty="0"/>
              <a:t>ФФ КУ</a:t>
            </a:r>
            <a:r>
              <a:rPr lang="cs-CZ" sz="2200" dirty="0"/>
              <a:t> </a:t>
            </a:r>
            <a:r>
              <a:rPr lang="ru-RU" sz="2200" dirty="0"/>
              <a:t>(на чешском</a:t>
            </a:r>
            <a:r>
              <a:rPr lang="cs-CZ" sz="2200" dirty="0"/>
              <a:t> </a:t>
            </a:r>
            <a:r>
              <a:rPr lang="ru-RU" sz="2200" dirty="0"/>
              <a:t>языке)</a:t>
            </a:r>
            <a:endParaRPr lang="cs-CZ" sz="2200" dirty="0"/>
          </a:p>
          <a:p>
            <a:pPr marL="0" indent="0">
              <a:buNone/>
              <a:defRPr sz="2500"/>
            </a:pPr>
            <a:r>
              <a:rPr lang="cs-CZ" sz="2200" dirty="0"/>
              <a:t>(</a:t>
            </a:r>
            <a:r>
              <a:rPr lang="ru-RU" sz="2200" dirty="0">
                <a:hlinkClick r:id="rId2"/>
              </a:rPr>
              <a:t>https://www.ff.cuni.cz/studium/studium-v-zahranici/zahranicni-vymenne-programy/</a:t>
            </a:r>
            <a:r>
              <a:rPr lang="cs-CZ" sz="2200" dirty="0"/>
              <a:t>)</a:t>
            </a:r>
          </a:p>
          <a:p>
            <a:pPr marL="0" indent="0">
              <a:buNone/>
              <a:defRPr sz="2500"/>
            </a:pPr>
            <a:endParaRPr lang="ru-RU" sz="2200" dirty="0"/>
          </a:p>
          <a:p>
            <a:pPr>
              <a:buFontTx/>
              <a:buChar char="-"/>
              <a:defRPr sz="2500"/>
            </a:pPr>
            <a:r>
              <a:rPr lang="ru-RU" sz="2200" dirty="0"/>
              <a:t>подробная информация о программе</a:t>
            </a:r>
            <a:r>
              <a:rPr lang="cs-CZ" sz="2200" dirty="0"/>
              <a:t> Erasmus+</a:t>
            </a:r>
            <a:r>
              <a:rPr lang="ru-RU" sz="2200" dirty="0"/>
              <a:t> на ФФ КУ (на чешском</a:t>
            </a:r>
            <a:r>
              <a:rPr lang="cs-CZ" sz="2200" dirty="0"/>
              <a:t> </a:t>
            </a:r>
            <a:r>
              <a:rPr lang="ru-RU" sz="2200" dirty="0"/>
              <a:t>языке</a:t>
            </a:r>
            <a:r>
              <a:rPr lang="cs-CZ" sz="2200" dirty="0"/>
              <a:t>)</a:t>
            </a:r>
            <a:endParaRPr lang="ru-RU" sz="2200" dirty="0"/>
          </a:p>
          <a:p>
            <a:pPr marL="0" indent="0">
              <a:buNone/>
              <a:defRPr sz="2500"/>
            </a:pPr>
            <a:r>
              <a:rPr lang="cs-CZ" sz="2200" dirty="0"/>
              <a:t>(</a:t>
            </a:r>
            <a:r>
              <a:rPr lang="cs-CZ" sz="2200" dirty="0">
                <a:hlinkClick r:id="rId3"/>
              </a:rPr>
              <a:t>https://www.ff.cuni.cz/studium/studium-v-zahranici/zahranicni-vymenne-programy/llp-erasmus/</a:t>
            </a:r>
            <a:endParaRPr lang="cs-CZ" sz="2200" dirty="0"/>
          </a:p>
          <a:p>
            <a:pPr marL="0" indent="0">
              <a:buNone/>
              <a:defRPr sz="2500"/>
            </a:pPr>
            <a:r>
              <a:rPr lang="ru-RU" sz="2200" dirty="0">
                <a:hlinkClick r:id="rId4"/>
              </a:rPr>
              <a:t>http://erasmus.ff.cuni.cz/Home/Outgoing</a:t>
            </a:r>
            <a:r>
              <a:rPr lang="cs-CZ" sz="2200" dirty="0"/>
              <a:t>)</a:t>
            </a:r>
          </a:p>
          <a:p>
            <a:pPr marL="0" indent="0">
              <a:buNone/>
              <a:defRPr sz="2500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1762219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Nadpis 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учебный план</a:t>
            </a:r>
          </a:p>
        </p:txBody>
      </p:sp>
      <p:sp>
        <p:nvSpPr>
          <p:cNvPr id="116" name="Zástupný symbol pro obsah 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>
              <a:defRPr sz="2300"/>
            </a:pPr>
            <a:r>
              <a:t>учебный план включает </a:t>
            </a:r>
          </a:p>
          <a:p>
            <a:pPr>
              <a:buChar char="-"/>
              <a:defRPr sz="2300"/>
            </a:pPr>
            <a:r>
              <a:t>несколько обязательных курсов, представляющих собой методологические и теоретические основы профильных научных дисциплин</a:t>
            </a:r>
          </a:p>
          <a:p>
            <a:pPr>
              <a:buChar char="-"/>
              <a:defRPr sz="2300"/>
            </a:pPr>
            <a:r>
              <a:t>тематические блоки oбязательно-выборочных курсов с вариативным предложением лекций и семинаров:</a:t>
            </a:r>
          </a:p>
          <a:p>
            <a:pPr marL="514350" indent="-514350">
              <a:buAutoNum type="arabicParenR"/>
              <a:defRPr sz="2300"/>
            </a:pPr>
            <a:r>
              <a:t>общество, внутренняя политика и экономика постсоветской России</a:t>
            </a:r>
          </a:p>
          <a:p>
            <a:pPr marL="514350" indent="-514350">
              <a:buAutoNum type="arabicParenR"/>
              <a:defRPr sz="2300"/>
            </a:pPr>
            <a:r>
              <a:t>внешняя политика России после распада СССР</a:t>
            </a:r>
          </a:p>
          <a:p>
            <a:pPr marL="514350" indent="-514350">
              <a:buAutoNum type="arabicParenR"/>
              <a:defRPr sz="2300"/>
            </a:pPr>
            <a:r>
              <a:t>язык и символы современной российской политики, культуры и идентичности</a:t>
            </a:r>
          </a:p>
          <a:p>
            <a:pPr marL="514350" indent="-514350">
              <a:buAutoNum type="arabicParenR"/>
              <a:defRPr sz="2300"/>
            </a:pPr>
            <a:r>
              <a:t>журналистика и СМИ в постсоветской России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Nadpis 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наши абитуриенты</a:t>
            </a:r>
          </a:p>
        </p:txBody>
      </p:sp>
      <p:sp>
        <p:nvSpPr>
          <p:cNvPr id="119" name="Zástupný symbol pro obsah 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>
              <a:defRPr sz="2600"/>
            </a:pPr>
            <a:r>
              <a:t>программа открыта для всех заинтересованных лиц со степенью не ниже бакалавра</a:t>
            </a:r>
          </a:p>
          <a:p>
            <a:pPr marL="0" indent="0">
              <a:buSzTx/>
              <a:buFont typeface="Wingdings"/>
              <a:buNone/>
              <a:defRPr sz="2600"/>
            </a:pPr>
            <a:endParaRPr/>
          </a:p>
          <a:p>
            <a:pPr>
              <a:defRPr sz="2600"/>
            </a:pPr>
            <a:r>
              <a:t>обязательным условием является </a:t>
            </a:r>
          </a:p>
          <a:p>
            <a:pPr>
              <a:buChar char="-"/>
              <a:defRPr sz="2600"/>
            </a:pPr>
            <a:r>
              <a:t>знание русского языка не ниже уровня C1 (по CEFR для языков),</a:t>
            </a:r>
          </a:p>
          <a:p>
            <a:pPr>
              <a:buChar char="-"/>
              <a:defRPr sz="2600"/>
            </a:pPr>
            <a:r>
              <a:t>знание английского языка не ниже уровня B2 (по CEFR для языков)</a:t>
            </a:r>
          </a:p>
          <a:p>
            <a:pPr>
              <a:buChar char="-"/>
              <a:defRPr sz="2600"/>
            </a:pPr>
            <a:r>
              <a:t>наличие базовых знаний по истории России и знаний политических и социальных реалий современной России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iv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iv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922</Words>
  <Application>Microsoft Office PowerPoint</Application>
  <PresentationFormat>Širokoúhlá obrazovka</PresentationFormat>
  <Paragraphs>110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Motiv Office</vt:lpstr>
      <vt:lpstr>Российские исследования (образовательная программа имени Бориса Немцова)</vt:lpstr>
      <vt:lpstr>программа</vt:lpstr>
      <vt:lpstr>гаранты</vt:lpstr>
      <vt:lpstr>партнеры </vt:lpstr>
      <vt:lpstr>зачем учиться у нас</vt:lpstr>
      <vt:lpstr>зачем учиться у нас</vt:lpstr>
      <vt:lpstr>зачем учиться у нас</vt:lpstr>
      <vt:lpstr>учебный план</vt:lpstr>
      <vt:lpstr>наши абитуриенты</vt:lpstr>
      <vt:lpstr>наши выпускники</vt:lpstr>
      <vt:lpstr>наши выпускники</vt:lpstr>
      <vt:lpstr>наши преподаватели</vt:lpstr>
      <vt:lpstr>поступление</vt:lpstr>
      <vt:lpstr>вступительные экзамены</vt:lpstr>
      <vt:lpstr>стипендиальная программа</vt:lpstr>
      <vt:lpstr>наши контакты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Российские исследования (образовательная программа имени Бориса Немцова)</dc:title>
  <cp:lastModifiedBy>Prihoda, Marek</cp:lastModifiedBy>
  <cp:revision>7</cp:revision>
  <dcterms:modified xsi:type="dcterms:W3CDTF">2022-12-29T05:02:54Z</dcterms:modified>
</cp:coreProperties>
</file>